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4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926080"/>
            <a:ext cx="10972800" cy="7315200"/>
          </a:xfrm>
          <a:prstGeom prst="ellipse">
            <a:avLst/>
          </a:prstGeom>
          <a:solidFill>
            <a:srgbClr val="7A1846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943600" y="4206240"/>
            <a:ext cx="9144000" cy="5943600"/>
          </a:xfrm>
          <a:prstGeom prst="ellipse">
            <a:avLst/>
          </a:prstGeom>
          <a:solidFill>
            <a:srgbClr val="8A3B84">
              <a:alpha val="10000"/>
            </a:srgbClr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26864" y="2459736"/>
            <a:ext cx="822960" cy="75712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795467" y="2377440"/>
            <a:ext cx="2135124" cy="82296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558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Cora</a:t>
            </a:r>
            <a:endParaRPr lang="en-US" sz="5580" dirty="0"/>
          </a:p>
        </p:txBody>
      </p:sp>
      <p:sp>
        <p:nvSpPr>
          <p:cNvPr id="6" name="Text 3"/>
          <p:cNvSpPr/>
          <p:nvPr/>
        </p:nvSpPr>
        <p:spPr>
          <a:xfrm>
            <a:off x="914400" y="3977640"/>
            <a:ext cx="103628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Mitigate your risks in a heartbeat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914400" y="4617720"/>
            <a:ext cx="103628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Supply chain intelligence — one platform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04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926080"/>
            <a:ext cx="10972800" cy="7315200"/>
          </a:xfrm>
          <a:prstGeom prst="ellipse">
            <a:avLst/>
          </a:prstGeom>
          <a:solidFill>
            <a:srgbClr val="7A1846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943600" y="4206240"/>
            <a:ext cx="9144000" cy="5943600"/>
          </a:xfrm>
          <a:prstGeom prst="ellipse">
            <a:avLst/>
          </a:prstGeom>
          <a:solidFill>
            <a:srgbClr val="8A3B84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58952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INTRODUCTION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728655" y="617220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08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2/7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58952" y="10515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What Cora is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8952" y="2331720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One intelligence platform that brings regulatory mapping, due diligence, risk assessments and supplier questionnaires together — built on 30 years of supply chain management expertise.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58952" y="420624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3A0F27"/>
          </a:solidFill>
          <a:ln w="12700">
            <a:solidFill>
              <a:srgbClr val="C0518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14984" y="4206240"/>
            <a:ext cx="204825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Regulatory mapping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3547872" y="420624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803904" y="4206240"/>
            <a:ext cx="204825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Due diligence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336792" y="420624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92824" y="4206240"/>
            <a:ext cx="204825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Risk assessments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9125712" y="4206240"/>
            <a:ext cx="2560320" cy="1371600"/>
          </a:xfrm>
          <a:prstGeom prst="roundRect">
            <a:avLst>
              <a:gd name="adj" fmla="val 800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81744" y="4206240"/>
            <a:ext cx="204825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Supplier questionnaires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04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926080"/>
            <a:ext cx="10972800" cy="7315200"/>
          </a:xfrm>
          <a:prstGeom prst="ellipse">
            <a:avLst/>
          </a:prstGeom>
          <a:solidFill>
            <a:srgbClr val="7A1846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943600" y="4206240"/>
            <a:ext cx="9144000" cy="5943600"/>
          </a:xfrm>
          <a:prstGeom prst="ellipse">
            <a:avLst/>
          </a:prstGeom>
          <a:solidFill>
            <a:srgbClr val="8A3B84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58952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INTRODUCTION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728655" y="617220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08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3/7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58952" y="10515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Who it is for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8952" y="2331720"/>
            <a:ext cx="7863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Groups, subsidiaries and suppliers work in the same platform — each with their own view, all feeding one shared picture of risk.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58952" y="3794760"/>
            <a:ext cx="3291840" cy="2148840"/>
          </a:xfrm>
          <a:prstGeom prst="roundRect">
            <a:avLst>
              <a:gd name="adj" fmla="val 5106"/>
            </a:avLst>
          </a:prstGeom>
          <a:solidFill>
            <a:srgbClr val="3A0F27"/>
          </a:solidFill>
          <a:ln w="12700">
            <a:solidFill>
              <a:srgbClr val="C0518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402336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Group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51560" y="457200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Consolidated exposure and progress across every market.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370832" y="3794760"/>
            <a:ext cx="3291840" cy="2148840"/>
          </a:xfrm>
          <a:prstGeom prst="roundRect">
            <a:avLst>
              <a:gd name="adj" fmla="val 5106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63440" y="402336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Subsidiaries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4663440" y="457200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Local ownership of suppliers and assessments.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982712" y="3794760"/>
            <a:ext cx="3291840" cy="2148840"/>
          </a:xfrm>
          <a:prstGeom prst="roundRect">
            <a:avLst>
              <a:gd name="adj" fmla="val 5106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75320" y="4023360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Suppliers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8275320" y="4572000"/>
            <a:ext cx="2743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One place to answer questionnaires and share evidence.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04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926080"/>
            <a:ext cx="10972800" cy="7315200"/>
          </a:xfrm>
          <a:prstGeom prst="ellipse">
            <a:avLst/>
          </a:prstGeom>
          <a:solidFill>
            <a:srgbClr val="7A1846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943600" y="4206240"/>
            <a:ext cx="9144000" cy="5943600"/>
          </a:xfrm>
          <a:prstGeom prst="ellipse">
            <a:avLst/>
          </a:prstGeom>
          <a:solidFill>
            <a:srgbClr val="8A3B84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58952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INTRODUCTION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728655" y="617220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08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4/7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58952" y="10515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The challenge we solve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8952" y="2331720"/>
            <a:ext cx="4937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The information companies need is scattered across sources, suppliers, subsidiaries and processes. Cora consolidates it, scores it and keeps it audit-ready.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6035040" y="2194560"/>
            <a:ext cx="5394960" cy="749808"/>
          </a:xfrm>
          <a:prstGeom prst="roundRect">
            <a:avLst>
              <a:gd name="adj" fmla="val 14634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291072" y="2194560"/>
            <a:ext cx="488289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Data spread across systems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6035040" y="3127248"/>
            <a:ext cx="5394960" cy="749808"/>
          </a:xfrm>
          <a:prstGeom prst="roundRect">
            <a:avLst>
              <a:gd name="adj" fmla="val 14634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91072" y="3127248"/>
            <a:ext cx="488289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Manual questionnaire chasing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035040" y="4059936"/>
            <a:ext cx="5394960" cy="749808"/>
          </a:xfrm>
          <a:prstGeom prst="roundRect">
            <a:avLst>
              <a:gd name="adj" fmla="val 14634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91072" y="4059936"/>
            <a:ext cx="488289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No shared view of risk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035040" y="4992624"/>
            <a:ext cx="5394960" cy="749808"/>
          </a:xfrm>
          <a:prstGeom prst="roundRect">
            <a:avLst>
              <a:gd name="adj" fmla="val 14634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91072" y="4992624"/>
            <a:ext cx="4882896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Reporting built from scratch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58952" y="3931920"/>
            <a:ext cx="4937760" cy="2011680"/>
          </a:xfrm>
          <a:prstGeom prst="roundRect">
            <a:avLst>
              <a:gd name="adj" fmla="val 5455"/>
            </a:avLst>
          </a:prstGeom>
          <a:solidFill>
            <a:srgbClr val="3A0F27"/>
          </a:solidFill>
          <a:ln w="12700">
            <a:solidFill>
              <a:srgbClr val="C0518D"/>
            </a:solidFill>
            <a:prstDash val="solid"/>
          </a:ln>
        </p:spPr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1560" y="4251960"/>
            <a:ext cx="310896" cy="286024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1508760" y="4160520"/>
            <a:ext cx="3931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One platform, one source of truth</a:t>
            </a:r>
            <a:endParaRPr lang="en-US" sz="1900" dirty="0"/>
          </a:p>
        </p:txBody>
      </p:sp>
      <p:sp>
        <p:nvSpPr>
          <p:cNvPr id="19" name="Shape 16"/>
          <p:cNvSpPr/>
          <p:nvPr/>
        </p:nvSpPr>
        <p:spPr>
          <a:xfrm>
            <a:off x="1051560" y="4983480"/>
            <a:ext cx="3774643" cy="128016"/>
          </a:xfrm>
          <a:prstGeom prst="roundRect">
            <a:avLst>
              <a:gd name="adj" fmla="val 50000"/>
            </a:avLst>
          </a:prstGeom>
          <a:solidFill>
            <a:srgbClr val="4A2C3C"/>
          </a:solidFill>
          <a:ln/>
        </p:spPr>
      </p:sp>
      <p:sp>
        <p:nvSpPr>
          <p:cNvPr id="20" name="Shape 17"/>
          <p:cNvSpPr/>
          <p:nvPr/>
        </p:nvSpPr>
        <p:spPr>
          <a:xfrm>
            <a:off x="1051560" y="5294376"/>
            <a:ext cx="2721254" cy="128016"/>
          </a:xfrm>
          <a:prstGeom prst="roundRect">
            <a:avLst>
              <a:gd name="adj" fmla="val 50000"/>
            </a:avLst>
          </a:prstGeom>
          <a:solidFill>
            <a:srgbClr val="C0518D"/>
          </a:solidFill>
          <a:ln/>
        </p:spPr>
      </p:sp>
      <p:sp>
        <p:nvSpPr>
          <p:cNvPr id="21" name="Shape 18"/>
          <p:cNvSpPr/>
          <p:nvPr/>
        </p:nvSpPr>
        <p:spPr>
          <a:xfrm>
            <a:off x="1051560" y="5605272"/>
            <a:ext cx="3247949" cy="128016"/>
          </a:xfrm>
          <a:prstGeom prst="roundRect">
            <a:avLst>
              <a:gd name="adj" fmla="val 50000"/>
            </a:avLst>
          </a:prstGeom>
          <a:solidFill>
            <a:srgbClr val="4A2C3C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04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926080"/>
            <a:ext cx="10972800" cy="7315200"/>
          </a:xfrm>
          <a:prstGeom prst="ellipse">
            <a:avLst/>
          </a:prstGeom>
          <a:solidFill>
            <a:srgbClr val="7A1846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943600" y="4206240"/>
            <a:ext cx="9144000" cy="5943600"/>
          </a:xfrm>
          <a:prstGeom prst="ellipse">
            <a:avLst/>
          </a:prstGeom>
          <a:solidFill>
            <a:srgbClr val="8A3B84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58952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PLATFORM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728655" y="617220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08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5/7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58952" y="10515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Risk prioritisation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8952" y="251460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Tier 1 — high risk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696712" y="25146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92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758952" y="2843784"/>
            <a:ext cx="5852160" cy="16459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10" name="Shape 8"/>
          <p:cNvSpPr/>
          <p:nvPr/>
        </p:nvSpPr>
        <p:spPr>
          <a:xfrm>
            <a:off x="758952" y="2843784"/>
            <a:ext cx="5383987" cy="164592"/>
          </a:xfrm>
          <a:prstGeom prst="roundRect">
            <a:avLst>
              <a:gd name="adj" fmla="val 50000"/>
            </a:avLst>
          </a:prstGeom>
          <a:solidFill>
            <a:srgbClr val="C0518D"/>
          </a:solidFill>
          <a:ln/>
        </p:spPr>
      </p:sp>
      <p:sp>
        <p:nvSpPr>
          <p:cNvPr id="11" name="Text 9"/>
          <p:cNvSpPr/>
          <p:nvPr/>
        </p:nvSpPr>
        <p:spPr>
          <a:xfrm>
            <a:off x="758952" y="32918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Tier 1 — medium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696712" y="329184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64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758952" y="3621024"/>
            <a:ext cx="5852160" cy="16459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14" name="Shape 12"/>
          <p:cNvSpPr/>
          <p:nvPr/>
        </p:nvSpPr>
        <p:spPr>
          <a:xfrm>
            <a:off x="758952" y="3621024"/>
            <a:ext cx="3745382" cy="164592"/>
          </a:xfrm>
          <a:prstGeom prst="roundRect">
            <a:avLst>
              <a:gd name="adj" fmla="val 50000"/>
            </a:avLst>
          </a:prstGeom>
          <a:solidFill>
            <a:srgbClr val="C0518D"/>
          </a:solidFill>
          <a:ln/>
        </p:spPr>
      </p:sp>
      <p:sp>
        <p:nvSpPr>
          <p:cNvPr id="15" name="Text 13"/>
          <p:cNvSpPr/>
          <p:nvPr/>
        </p:nvSpPr>
        <p:spPr>
          <a:xfrm>
            <a:off x="758952" y="406908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Tier 2 — sourcing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696712" y="406908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48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758952" y="4398264"/>
            <a:ext cx="5852160" cy="16459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18" name="Shape 16"/>
          <p:cNvSpPr/>
          <p:nvPr/>
        </p:nvSpPr>
        <p:spPr>
          <a:xfrm>
            <a:off x="758952" y="4398264"/>
            <a:ext cx="2809037" cy="164592"/>
          </a:xfrm>
          <a:prstGeom prst="roundRect">
            <a:avLst>
              <a:gd name="adj" fmla="val 50000"/>
            </a:avLst>
          </a:prstGeom>
          <a:solidFill>
            <a:srgbClr val="7B5A6C"/>
          </a:solidFill>
          <a:ln/>
        </p:spPr>
      </p:sp>
      <p:sp>
        <p:nvSpPr>
          <p:cNvPr id="19" name="Text 17"/>
          <p:cNvSpPr/>
          <p:nvPr/>
        </p:nvSpPr>
        <p:spPr>
          <a:xfrm>
            <a:off x="758952" y="484632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Tier 2 — logistics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5696712" y="48463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30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758952" y="5175504"/>
            <a:ext cx="5852160" cy="16459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22" name="Shape 20"/>
          <p:cNvSpPr/>
          <p:nvPr/>
        </p:nvSpPr>
        <p:spPr>
          <a:xfrm>
            <a:off x="758952" y="5175504"/>
            <a:ext cx="1755648" cy="164592"/>
          </a:xfrm>
          <a:prstGeom prst="roundRect">
            <a:avLst>
              <a:gd name="adj" fmla="val 50000"/>
            </a:avLst>
          </a:prstGeom>
          <a:solidFill>
            <a:srgbClr val="7B5A6C"/>
          </a:solidFill>
          <a:ln/>
        </p:spPr>
      </p:sp>
      <p:sp>
        <p:nvSpPr>
          <p:cNvPr id="23" name="Text 21"/>
          <p:cNvSpPr/>
          <p:nvPr/>
        </p:nvSpPr>
        <p:spPr>
          <a:xfrm>
            <a:off x="758952" y="562356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Tier 3 — indirect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696712" y="562356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18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758952" y="5952744"/>
            <a:ext cx="5852160" cy="16459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26" name="Shape 24"/>
          <p:cNvSpPr/>
          <p:nvPr/>
        </p:nvSpPr>
        <p:spPr>
          <a:xfrm>
            <a:off x="758952" y="5952744"/>
            <a:ext cx="1053389" cy="164592"/>
          </a:xfrm>
          <a:prstGeom prst="roundRect">
            <a:avLst>
              <a:gd name="adj" fmla="val 50000"/>
            </a:avLst>
          </a:prstGeom>
          <a:solidFill>
            <a:srgbClr val="7B5A6C"/>
          </a:solidFill>
          <a:ln/>
        </p:spPr>
      </p:sp>
      <p:sp>
        <p:nvSpPr>
          <p:cNvPr id="27" name="Shape 25"/>
          <p:cNvSpPr/>
          <p:nvPr/>
        </p:nvSpPr>
        <p:spPr>
          <a:xfrm>
            <a:off x="7315200" y="2651760"/>
            <a:ext cx="4114800" cy="2926080"/>
          </a:xfrm>
          <a:prstGeom prst="roundRect">
            <a:avLst>
              <a:gd name="adj" fmla="val 375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635240" y="2926080"/>
            <a:ext cx="3474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7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Scores combine country, sector, spend and incident data — so limited resources go to the suppliers that actually matter.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04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926080"/>
            <a:ext cx="10972800" cy="7315200"/>
          </a:xfrm>
          <a:prstGeom prst="ellipse">
            <a:avLst/>
          </a:prstGeom>
          <a:solidFill>
            <a:srgbClr val="7A1846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943600" y="4206240"/>
            <a:ext cx="9144000" cy="5943600"/>
          </a:xfrm>
          <a:prstGeom prst="ellipse">
            <a:avLst/>
          </a:prstGeom>
          <a:solidFill>
            <a:srgbClr val="8A3B84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58952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PLATFORM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728655" y="617220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08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6/7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58952" y="10515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Geographical risk map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8952" y="224028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See where exposure sits on the map — country risk, supplier density and open actions in one view.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58952" y="3200400"/>
            <a:ext cx="7132320" cy="2971800"/>
          </a:xfrm>
          <a:prstGeom prst="roundRect">
            <a:avLst>
              <a:gd name="adj" fmla="val 3692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05840" y="3943350"/>
            <a:ext cx="6638544" cy="7315"/>
          </a:xfrm>
          <a:prstGeom prst="rect">
            <a:avLst/>
          </a:prstGeom>
          <a:solidFill>
            <a:srgbClr val="3A2130"/>
          </a:solidFill>
          <a:ln/>
        </p:spPr>
      </p:sp>
      <p:sp>
        <p:nvSpPr>
          <p:cNvPr id="10" name="Shape 8"/>
          <p:cNvSpPr/>
          <p:nvPr/>
        </p:nvSpPr>
        <p:spPr>
          <a:xfrm>
            <a:off x="1005840" y="4686300"/>
            <a:ext cx="6638544" cy="7315"/>
          </a:xfrm>
          <a:prstGeom prst="rect">
            <a:avLst/>
          </a:prstGeom>
          <a:solidFill>
            <a:srgbClr val="3A2130"/>
          </a:solidFill>
          <a:ln/>
        </p:spPr>
      </p:sp>
      <p:sp>
        <p:nvSpPr>
          <p:cNvPr id="11" name="Shape 9"/>
          <p:cNvSpPr/>
          <p:nvPr/>
        </p:nvSpPr>
        <p:spPr>
          <a:xfrm>
            <a:off x="1005840" y="5429250"/>
            <a:ext cx="6638544" cy="7315"/>
          </a:xfrm>
          <a:prstGeom prst="rect">
            <a:avLst/>
          </a:prstGeom>
          <a:solidFill>
            <a:srgbClr val="3A2130"/>
          </a:solidFill>
          <a:ln/>
        </p:spPr>
      </p:sp>
      <p:sp>
        <p:nvSpPr>
          <p:cNvPr id="12" name="Shape 10"/>
          <p:cNvSpPr/>
          <p:nvPr/>
        </p:nvSpPr>
        <p:spPr>
          <a:xfrm>
            <a:off x="1947672" y="3429000"/>
            <a:ext cx="7315" cy="2514600"/>
          </a:xfrm>
          <a:prstGeom prst="rect">
            <a:avLst/>
          </a:prstGeom>
          <a:solidFill>
            <a:srgbClr val="3A2130"/>
          </a:solidFill>
          <a:ln/>
        </p:spPr>
      </p:sp>
      <p:sp>
        <p:nvSpPr>
          <p:cNvPr id="13" name="Shape 11"/>
          <p:cNvSpPr/>
          <p:nvPr/>
        </p:nvSpPr>
        <p:spPr>
          <a:xfrm>
            <a:off x="3136392" y="3429000"/>
            <a:ext cx="7315" cy="2514600"/>
          </a:xfrm>
          <a:prstGeom prst="rect">
            <a:avLst/>
          </a:prstGeom>
          <a:solidFill>
            <a:srgbClr val="3A2130"/>
          </a:solidFill>
          <a:ln/>
        </p:spPr>
      </p:sp>
      <p:sp>
        <p:nvSpPr>
          <p:cNvPr id="14" name="Shape 12"/>
          <p:cNvSpPr/>
          <p:nvPr/>
        </p:nvSpPr>
        <p:spPr>
          <a:xfrm>
            <a:off x="4325112" y="3429000"/>
            <a:ext cx="7315" cy="2514600"/>
          </a:xfrm>
          <a:prstGeom prst="rect">
            <a:avLst/>
          </a:prstGeom>
          <a:solidFill>
            <a:srgbClr val="3A2130"/>
          </a:solidFill>
          <a:ln/>
        </p:spPr>
      </p:sp>
      <p:sp>
        <p:nvSpPr>
          <p:cNvPr id="15" name="Shape 13"/>
          <p:cNvSpPr/>
          <p:nvPr/>
        </p:nvSpPr>
        <p:spPr>
          <a:xfrm>
            <a:off x="5513832" y="3429000"/>
            <a:ext cx="7315" cy="2514600"/>
          </a:xfrm>
          <a:prstGeom prst="rect">
            <a:avLst/>
          </a:prstGeom>
          <a:solidFill>
            <a:srgbClr val="3A2130"/>
          </a:solidFill>
          <a:ln/>
        </p:spPr>
      </p:sp>
      <p:sp>
        <p:nvSpPr>
          <p:cNvPr id="16" name="Shape 14"/>
          <p:cNvSpPr/>
          <p:nvPr/>
        </p:nvSpPr>
        <p:spPr>
          <a:xfrm>
            <a:off x="6702552" y="3429000"/>
            <a:ext cx="7315" cy="2514600"/>
          </a:xfrm>
          <a:prstGeom prst="rect">
            <a:avLst/>
          </a:prstGeom>
          <a:solidFill>
            <a:srgbClr val="3A2130"/>
          </a:solidFill>
          <a:ln/>
        </p:spPr>
      </p:sp>
      <p:sp>
        <p:nvSpPr>
          <p:cNvPr id="17" name="Shape 15"/>
          <p:cNvSpPr/>
          <p:nvPr/>
        </p:nvSpPr>
        <p:spPr>
          <a:xfrm>
            <a:off x="1234440" y="3520440"/>
            <a:ext cx="457200" cy="457200"/>
          </a:xfrm>
          <a:prstGeom prst="ellipse">
            <a:avLst/>
          </a:prstGeom>
          <a:solidFill>
            <a:srgbClr val="C0518D">
              <a:alpha val="75000"/>
            </a:srgbClr>
          </a:solidFill>
          <a:ln w="12700">
            <a:solidFill>
              <a:srgbClr val="C0518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221992" y="4050792"/>
            <a:ext cx="310896" cy="310896"/>
          </a:xfrm>
          <a:prstGeom prst="ellipse">
            <a:avLst/>
          </a:prstGeom>
          <a:solidFill>
            <a:srgbClr val="7B5A6C">
              <a:alpha val="75000"/>
            </a:srgbClr>
          </a:solidFill>
          <a:ln w="12700">
            <a:solidFill>
              <a:srgbClr val="7B5A6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163824" y="3575304"/>
            <a:ext cx="256032" cy="256032"/>
          </a:xfrm>
          <a:prstGeom prst="ellipse">
            <a:avLst/>
          </a:prstGeom>
          <a:solidFill>
            <a:srgbClr val="4A2C3C">
              <a:alpha val="75000"/>
            </a:srgbClr>
          </a:solidFill>
          <a:ln w="12700">
            <a:solidFill>
              <a:srgbClr val="4A2C3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31336" y="4105656"/>
            <a:ext cx="566928" cy="566928"/>
          </a:xfrm>
          <a:prstGeom prst="ellipse">
            <a:avLst/>
          </a:prstGeom>
          <a:solidFill>
            <a:srgbClr val="C0518D">
              <a:alpha val="75000"/>
            </a:srgbClr>
          </a:solidFill>
          <a:ln w="12700">
            <a:solidFill>
              <a:srgbClr val="C0518D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074920" y="3886200"/>
            <a:ext cx="274320" cy="274320"/>
          </a:xfrm>
          <a:prstGeom prst="ellipse">
            <a:avLst/>
          </a:prstGeom>
          <a:solidFill>
            <a:srgbClr val="7B5A6C">
              <a:alpha val="75000"/>
            </a:srgbClr>
          </a:solidFill>
          <a:ln w="12700">
            <a:solidFill>
              <a:srgbClr val="7B5A6C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833872" y="4553712"/>
            <a:ext cx="402336" cy="402336"/>
          </a:xfrm>
          <a:prstGeom prst="ellipse">
            <a:avLst/>
          </a:prstGeom>
          <a:solidFill>
            <a:srgbClr val="7A1846">
              <a:alpha val="75000"/>
            </a:srgbClr>
          </a:solidFill>
          <a:ln w="12700">
            <a:solidFill>
              <a:srgbClr val="7A1846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847088" y="4956048"/>
            <a:ext cx="329184" cy="329184"/>
          </a:xfrm>
          <a:prstGeom prst="ellipse">
            <a:avLst/>
          </a:prstGeom>
          <a:solidFill>
            <a:srgbClr val="4A2C3C">
              <a:alpha val="75000"/>
            </a:srgbClr>
          </a:solidFill>
          <a:ln w="12700">
            <a:solidFill>
              <a:srgbClr val="4A2C3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990088" y="5321808"/>
            <a:ext cx="237744" cy="237744"/>
          </a:xfrm>
          <a:prstGeom prst="ellipse">
            <a:avLst/>
          </a:prstGeom>
          <a:solidFill>
            <a:srgbClr val="7B5A6C">
              <a:alpha val="75000"/>
            </a:srgbClr>
          </a:solidFill>
          <a:ln w="12700">
            <a:solidFill>
              <a:srgbClr val="7B5A6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26280" y="5120640"/>
            <a:ext cx="457200" cy="457200"/>
          </a:xfrm>
          <a:prstGeom prst="ellipse">
            <a:avLst/>
          </a:prstGeom>
          <a:solidFill>
            <a:srgbClr val="C0518D">
              <a:alpha val="75000"/>
            </a:srgbClr>
          </a:solidFill>
          <a:ln w="12700">
            <a:solidFill>
              <a:srgbClr val="C0518D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565392" y="3822192"/>
            <a:ext cx="219456" cy="219456"/>
          </a:xfrm>
          <a:prstGeom prst="ellipse">
            <a:avLst/>
          </a:prstGeom>
          <a:solidFill>
            <a:srgbClr val="4A2C3C">
              <a:alpha val="75000"/>
            </a:srgbClr>
          </a:solidFill>
          <a:ln w="12700">
            <a:solidFill>
              <a:srgbClr val="4A2C3C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229600" y="3200400"/>
            <a:ext cx="3200400" cy="896112"/>
          </a:xfrm>
          <a:prstGeom prst="roundRect">
            <a:avLst>
              <a:gd name="adj" fmla="val 12245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03920" y="3200400"/>
            <a:ext cx="17373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High risk regions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10058400" y="3200400"/>
            <a:ext cx="10972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dirty="0">
                <a:solidFill>
                  <a:srgbClr val="C0518D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6</a:t>
            </a:r>
            <a:endParaRPr lang="en-US" sz="2200" dirty="0"/>
          </a:p>
        </p:txBody>
      </p:sp>
      <p:sp>
        <p:nvSpPr>
          <p:cNvPr id="30" name="Shape 28"/>
          <p:cNvSpPr/>
          <p:nvPr/>
        </p:nvSpPr>
        <p:spPr>
          <a:xfrm>
            <a:off x="8229600" y="4233672"/>
            <a:ext cx="3200400" cy="896112"/>
          </a:xfrm>
          <a:prstGeom prst="roundRect">
            <a:avLst>
              <a:gd name="adj" fmla="val 12245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503920" y="4233672"/>
            <a:ext cx="17373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Suppliers mapped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10058400" y="4233672"/>
            <a:ext cx="10972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dirty="0">
                <a:solidFill>
                  <a:srgbClr val="C0518D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4 300</a:t>
            </a:r>
            <a:endParaRPr lang="en-US" sz="2200" dirty="0"/>
          </a:p>
        </p:txBody>
      </p:sp>
      <p:sp>
        <p:nvSpPr>
          <p:cNvPr id="33" name="Shape 31"/>
          <p:cNvSpPr/>
          <p:nvPr/>
        </p:nvSpPr>
        <p:spPr>
          <a:xfrm>
            <a:off x="8229600" y="5266944"/>
            <a:ext cx="3200400" cy="896112"/>
          </a:xfrm>
          <a:prstGeom prst="roundRect">
            <a:avLst>
              <a:gd name="adj" fmla="val 12245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503920" y="5266944"/>
            <a:ext cx="17373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Open actions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10058400" y="5266944"/>
            <a:ext cx="10972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200" dirty="0">
                <a:solidFill>
                  <a:srgbClr val="C0518D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112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04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2926080"/>
            <a:ext cx="10972800" cy="7315200"/>
          </a:xfrm>
          <a:prstGeom prst="ellipse">
            <a:avLst/>
          </a:prstGeom>
          <a:solidFill>
            <a:srgbClr val="7A1846">
              <a:alpha val="16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5943600" y="4206240"/>
            <a:ext cx="9144000" cy="5943600"/>
          </a:xfrm>
          <a:prstGeom prst="ellipse">
            <a:avLst/>
          </a:prstGeom>
          <a:solidFill>
            <a:srgbClr val="8A3B84">
              <a:alpha val="1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58952" y="457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PLATFORM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0728655" y="6172200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A708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7/7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758952" y="105156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6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Sustainability risk dashboard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8952" y="2194560"/>
            <a:ext cx="106070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dirty="0">
                <a:solidFill>
                  <a:srgbClr val="C9B4C0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Topical risk across the supply chain — tracked, scored and ready to report.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758952" y="315468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3A0F27"/>
          </a:solidFill>
          <a:ln w="12700">
            <a:solidFill>
              <a:srgbClr val="C0518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33272" y="331927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Human rights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033272" y="36576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C0518D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78</a:t>
            </a:r>
            <a:endParaRPr lang="en-US" sz="2600" dirty="0"/>
          </a:p>
        </p:txBody>
      </p:sp>
      <p:sp>
        <p:nvSpPr>
          <p:cNvPr id="11" name="Shape 9"/>
          <p:cNvSpPr/>
          <p:nvPr/>
        </p:nvSpPr>
        <p:spPr>
          <a:xfrm>
            <a:off x="1033272" y="4206240"/>
            <a:ext cx="2834640" cy="11887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12" name="Shape 10"/>
          <p:cNvSpPr/>
          <p:nvPr/>
        </p:nvSpPr>
        <p:spPr>
          <a:xfrm>
            <a:off x="1033272" y="4206240"/>
            <a:ext cx="2211019" cy="118872"/>
          </a:xfrm>
          <a:prstGeom prst="roundRect">
            <a:avLst>
              <a:gd name="adj" fmla="val 50000"/>
            </a:avLst>
          </a:prstGeom>
          <a:solidFill>
            <a:srgbClr val="C0518D"/>
          </a:solidFill>
          <a:ln/>
        </p:spPr>
      </p:sp>
      <p:sp>
        <p:nvSpPr>
          <p:cNvPr id="13" name="Shape 11"/>
          <p:cNvSpPr/>
          <p:nvPr/>
        </p:nvSpPr>
        <p:spPr>
          <a:xfrm>
            <a:off x="4416552" y="315468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90872" y="331927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Climate &amp; emissions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690872" y="36576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61</a:t>
            </a:r>
            <a:endParaRPr lang="en-US" sz="2600" dirty="0"/>
          </a:p>
        </p:txBody>
      </p:sp>
      <p:sp>
        <p:nvSpPr>
          <p:cNvPr id="16" name="Shape 14"/>
          <p:cNvSpPr/>
          <p:nvPr/>
        </p:nvSpPr>
        <p:spPr>
          <a:xfrm>
            <a:off x="4690872" y="4206240"/>
            <a:ext cx="2834640" cy="11887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17" name="Shape 15"/>
          <p:cNvSpPr/>
          <p:nvPr/>
        </p:nvSpPr>
        <p:spPr>
          <a:xfrm>
            <a:off x="4690872" y="4206240"/>
            <a:ext cx="1729130" cy="118872"/>
          </a:xfrm>
          <a:prstGeom prst="roundRect">
            <a:avLst>
              <a:gd name="adj" fmla="val 50000"/>
            </a:avLst>
          </a:prstGeom>
          <a:solidFill>
            <a:srgbClr val="C0518D"/>
          </a:solidFill>
          <a:ln/>
        </p:spPr>
      </p:sp>
      <p:sp>
        <p:nvSpPr>
          <p:cNvPr id="18" name="Shape 16"/>
          <p:cNvSpPr/>
          <p:nvPr/>
        </p:nvSpPr>
        <p:spPr>
          <a:xfrm>
            <a:off x="8074152" y="315468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48472" y="331927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Labour conditions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348472" y="365760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54</a:t>
            </a:r>
            <a:endParaRPr lang="en-US" sz="2600" dirty="0"/>
          </a:p>
        </p:txBody>
      </p:sp>
      <p:sp>
        <p:nvSpPr>
          <p:cNvPr id="21" name="Shape 19"/>
          <p:cNvSpPr/>
          <p:nvPr/>
        </p:nvSpPr>
        <p:spPr>
          <a:xfrm>
            <a:off x="8348472" y="4206240"/>
            <a:ext cx="2834640" cy="11887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22" name="Shape 20"/>
          <p:cNvSpPr/>
          <p:nvPr/>
        </p:nvSpPr>
        <p:spPr>
          <a:xfrm>
            <a:off x="8348472" y="4206240"/>
            <a:ext cx="1530706" cy="118872"/>
          </a:xfrm>
          <a:prstGeom prst="roundRect">
            <a:avLst>
              <a:gd name="adj" fmla="val 50000"/>
            </a:avLst>
          </a:prstGeom>
          <a:solidFill>
            <a:srgbClr val="7B5A6C"/>
          </a:solidFill>
          <a:ln/>
        </p:spPr>
      </p:sp>
      <p:sp>
        <p:nvSpPr>
          <p:cNvPr id="23" name="Shape 21"/>
          <p:cNvSpPr/>
          <p:nvPr/>
        </p:nvSpPr>
        <p:spPr>
          <a:xfrm>
            <a:off x="758952" y="470916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3272" y="487375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Anti-corruption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1033272" y="521208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41</a:t>
            </a:r>
            <a:endParaRPr lang="en-US" sz="2600" dirty="0"/>
          </a:p>
        </p:txBody>
      </p:sp>
      <p:sp>
        <p:nvSpPr>
          <p:cNvPr id="26" name="Shape 24"/>
          <p:cNvSpPr/>
          <p:nvPr/>
        </p:nvSpPr>
        <p:spPr>
          <a:xfrm>
            <a:off x="1033272" y="5760720"/>
            <a:ext cx="2834640" cy="11887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27" name="Shape 25"/>
          <p:cNvSpPr/>
          <p:nvPr/>
        </p:nvSpPr>
        <p:spPr>
          <a:xfrm>
            <a:off x="1033272" y="5760720"/>
            <a:ext cx="1162202" cy="118872"/>
          </a:xfrm>
          <a:prstGeom prst="roundRect">
            <a:avLst>
              <a:gd name="adj" fmla="val 50000"/>
            </a:avLst>
          </a:prstGeom>
          <a:solidFill>
            <a:srgbClr val="7B5A6C"/>
          </a:solidFill>
          <a:ln/>
        </p:spPr>
      </p:sp>
      <p:sp>
        <p:nvSpPr>
          <p:cNvPr id="28" name="Shape 26"/>
          <p:cNvSpPr/>
          <p:nvPr/>
        </p:nvSpPr>
        <p:spPr>
          <a:xfrm>
            <a:off x="4416552" y="470916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90872" y="487375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Biodiversity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4690872" y="521208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33</a:t>
            </a:r>
            <a:endParaRPr lang="en-US" sz="2600" dirty="0"/>
          </a:p>
        </p:txBody>
      </p:sp>
      <p:sp>
        <p:nvSpPr>
          <p:cNvPr id="31" name="Shape 29"/>
          <p:cNvSpPr/>
          <p:nvPr/>
        </p:nvSpPr>
        <p:spPr>
          <a:xfrm>
            <a:off x="4690872" y="5760720"/>
            <a:ext cx="2834640" cy="11887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32" name="Shape 30"/>
          <p:cNvSpPr/>
          <p:nvPr/>
        </p:nvSpPr>
        <p:spPr>
          <a:xfrm>
            <a:off x="4690872" y="5760720"/>
            <a:ext cx="935431" cy="118872"/>
          </a:xfrm>
          <a:prstGeom prst="roundRect">
            <a:avLst>
              <a:gd name="adj" fmla="val 50000"/>
            </a:avLst>
          </a:prstGeom>
          <a:solidFill>
            <a:srgbClr val="7B5A6C"/>
          </a:solidFill>
          <a:ln/>
        </p:spPr>
      </p:sp>
      <p:sp>
        <p:nvSpPr>
          <p:cNvPr id="33" name="Shape 31"/>
          <p:cNvSpPr/>
          <p:nvPr/>
        </p:nvSpPr>
        <p:spPr>
          <a:xfrm>
            <a:off x="8074152" y="4709160"/>
            <a:ext cx="3383280" cy="1371600"/>
          </a:xfrm>
          <a:prstGeom prst="roundRect">
            <a:avLst>
              <a:gd name="adj" fmla="val 8000"/>
            </a:avLst>
          </a:prstGeom>
          <a:solidFill>
            <a:srgbClr val="1C0A15"/>
          </a:solidFill>
          <a:ln w="12700">
            <a:solidFill>
              <a:srgbClr val="3A213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348472" y="4873752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7EFF3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Water &amp; waste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348472" y="5212080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BC9FB4"/>
                </a:solidFill>
                <a:latin typeface="Geist" pitchFamily="34" charset="0"/>
                <a:ea typeface="Geist" pitchFamily="34" charset="-122"/>
                <a:cs typeface="Geist" pitchFamily="34" charset="-120"/>
              </a:rPr>
              <a:t>27</a:t>
            </a:r>
            <a:endParaRPr lang="en-US" sz="2600" dirty="0"/>
          </a:p>
        </p:txBody>
      </p:sp>
      <p:sp>
        <p:nvSpPr>
          <p:cNvPr id="36" name="Shape 34"/>
          <p:cNvSpPr/>
          <p:nvPr/>
        </p:nvSpPr>
        <p:spPr>
          <a:xfrm>
            <a:off x="8348472" y="5760720"/>
            <a:ext cx="2834640" cy="118872"/>
          </a:xfrm>
          <a:prstGeom prst="roundRect">
            <a:avLst>
              <a:gd name="adj" fmla="val 50000"/>
            </a:avLst>
          </a:prstGeom>
          <a:solidFill>
            <a:srgbClr val="34202C"/>
          </a:solidFill>
          <a:ln/>
        </p:spPr>
      </p:sp>
      <p:sp>
        <p:nvSpPr>
          <p:cNvPr id="37" name="Shape 35"/>
          <p:cNvSpPr/>
          <p:nvPr/>
        </p:nvSpPr>
        <p:spPr>
          <a:xfrm>
            <a:off x="8348472" y="5760720"/>
            <a:ext cx="765353" cy="118872"/>
          </a:xfrm>
          <a:prstGeom prst="roundRect">
            <a:avLst>
              <a:gd name="adj" fmla="val 50000"/>
            </a:avLst>
          </a:prstGeom>
          <a:solidFill>
            <a:srgbClr val="7B5A6C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2026-08-20T10:40:00Z</dcterms:created>
  <dcterms:modified xsi:type="dcterms:W3CDTF">2026-08-20T10:40:00Z</dcterms:modified>
</cp:coreProperties>
</file>